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47"/>
  </p:notesMasterIdLst>
  <p:sldIdLst>
    <p:sldId id="335" r:id="rId2"/>
    <p:sldId id="336" r:id="rId3"/>
    <p:sldId id="337" r:id="rId4"/>
    <p:sldId id="338" r:id="rId5"/>
    <p:sldId id="343" r:id="rId6"/>
    <p:sldId id="340" r:id="rId7"/>
    <p:sldId id="373" r:id="rId8"/>
    <p:sldId id="347" r:id="rId9"/>
    <p:sldId id="346" r:id="rId10"/>
    <p:sldId id="345" r:id="rId11"/>
    <p:sldId id="258" r:id="rId12"/>
    <p:sldId id="293" r:id="rId13"/>
    <p:sldId id="261" r:id="rId14"/>
    <p:sldId id="349" r:id="rId15"/>
    <p:sldId id="348" r:id="rId16"/>
    <p:sldId id="351" r:id="rId17"/>
    <p:sldId id="350" r:id="rId18"/>
    <p:sldId id="272" r:id="rId19"/>
    <p:sldId id="290" r:id="rId20"/>
    <p:sldId id="298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60" r:id="rId29"/>
    <p:sldId id="359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70" r:id="rId39"/>
    <p:sldId id="371" r:id="rId40"/>
    <p:sldId id="280" r:id="rId41"/>
    <p:sldId id="326" r:id="rId42"/>
    <p:sldId id="327" r:id="rId43"/>
    <p:sldId id="372" r:id="rId44"/>
    <p:sldId id="374" r:id="rId45"/>
    <p:sldId id="375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>
        <p:scale>
          <a:sx n="60" d="100"/>
          <a:sy n="60" d="100"/>
        </p:scale>
        <p:origin x="-816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7966" y="627322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Van </a:t>
            </a:r>
            <a:r>
              <a:rPr lang="en-US" sz="1600" dirty="0" err="1" smtClean="0"/>
              <a:t>Boxtel</a:t>
            </a:r>
            <a:r>
              <a:rPr lang="en-US" sz="1600" dirty="0"/>
              <a:t> </a:t>
            </a:r>
            <a:r>
              <a:rPr lang="en-US" sz="1600" dirty="0" smtClean="0"/>
              <a:t>et  al. 2010</a:t>
            </a:r>
            <a:r>
              <a:rPr lang="en-US" sz="1600" dirty="0" smtClean="0"/>
              <a:t>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67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82076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Possible Solution: What does attention affect?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70717" y="1430349"/>
            <a:ext cx="75004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Attention, in the form of sensory enhancement, acts at the level of stimulus features, spatial features, and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need </a:t>
            </a:r>
            <a:r>
              <a:rPr lang="en-US" sz="2400" dirty="0" smtClean="0"/>
              <a:t>models that can </a:t>
            </a:r>
            <a:r>
              <a:rPr lang="en-US" sz="2400" dirty="0" smtClean="0"/>
              <a:t>help us understand the mechanism of attention and awareness.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80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74" y="1600200"/>
            <a:ext cx="1783826" cy="201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1828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1318" y="1424832"/>
            <a:ext cx="594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Behavioral Performance </a:t>
            </a:r>
            <a:r>
              <a:rPr lang="en-US" sz="1600" dirty="0" smtClean="0">
                <a:sym typeface="Wingdings" pitchFamily="2" charset="2"/>
              </a:rPr>
              <a:t> BOLD Magnitude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1318" y="1424832"/>
            <a:ext cx="594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Behavioral Performance </a:t>
            </a:r>
            <a:r>
              <a:rPr lang="en-US" sz="1600" dirty="0" smtClean="0">
                <a:sym typeface="Wingdings" pitchFamily="2" charset="2"/>
              </a:rPr>
              <a:t> BOLD Magnitude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13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515322" y="3306295"/>
            <a:ext cx="582502" cy="121736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42549" y="2643395"/>
            <a:ext cx="582502" cy="121736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6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98605" y="3594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8666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1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13014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2602" y="409844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324600" y="2165866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217863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05401" y="1981200"/>
            <a:ext cx="12191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72400" y="1981200"/>
            <a:ext cx="12297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6248400" y="3429000"/>
            <a:ext cx="13381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95890"/>
            <a:ext cx="3748910" cy="317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If </a:t>
            </a:r>
            <a:r>
              <a:rPr lang="en-US" sz="2400" dirty="0" smtClean="0"/>
              <a:t>attention and awareness are dissociable, </a:t>
            </a:r>
            <a:r>
              <a:rPr lang="en-US" sz="2400" dirty="0" smtClean="0"/>
              <a:t>we might expect to see dissociated neural correlates.</a:t>
            </a:r>
            <a:endParaRPr lang="en-US" sz="2400" dirty="0" smtClean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315083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487" y="2928389"/>
            <a:ext cx="243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BOLD Response</a:t>
            </a:r>
          </a:p>
          <a:p>
            <a:pPr algn="ctr"/>
            <a:r>
              <a:rPr lang="en-US" dirty="0" smtClean="0"/>
              <a:t>Modulated by Attention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4424" y="3275988"/>
            <a:ext cx="2954776" cy="2809789"/>
            <a:chOff x="167837" y="1282262"/>
            <a:chExt cx="4391025" cy="4175563"/>
          </a:xfrm>
        </p:grpSpPr>
        <p:sp>
          <p:nvSpPr>
            <p:cNvPr id="13" name="TextBox 12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0" name="Picture 2" descr="C:\Users\Dan\Documents\Pict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01" y="3325128"/>
            <a:ext cx="2458357" cy="27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7211" y="294615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76338"/>
            <a:ext cx="6496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0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</a:t>
            </a:r>
            <a:r>
              <a:rPr lang="en-US" sz="3200" dirty="0" smtClean="0"/>
              <a:t>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6644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</a:t>
            </a:r>
            <a:r>
              <a:rPr lang="en-US" sz="3200" dirty="0" smtClean="0"/>
              <a:t>Design</a:t>
            </a:r>
            <a:endParaRPr lang="en-US" sz="32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8" y="1371600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56896" y="2533650"/>
            <a:ext cx="2054772" cy="74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5600" y="2533650"/>
            <a:ext cx="5487219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5844" y="1621565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Contrast</a:t>
            </a:r>
          </a:p>
          <a:p>
            <a:r>
              <a:rPr lang="en-US" dirty="0" smtClean="0"/>
              <a:t>Catch: Coherence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1" y="1363705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81600" y="1621564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Coherence</a:t>
            </a:r>
          </a:p>
          <a:p>
            <a:r>
              <a:rPr lang="en-US" dirty="0" smtClean="0"/>
              <a:t>Catch: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5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0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5018</TotalTime>
  <Words>799</Words>
  <Application>Microsoft Office PowerPoint</Application>
  <PresentationFormat>On-screen Show (4:3)</PresentationFormat>
  <Paragraphs>228</Paragraphs>
  <Slides>45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124</cp:revision>
  <dcterms:created xsi:type="dcterms:W3CDTF">2015-02-02T04:45:42Z</dcterms:created>
  <dcterms:modified xsi:type="dcterms:W3CDTF">2015-04-13T04:22:26Z</dcterms:modified>
</cp:coreProperties>
</file>